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9" r:id="rId3"/>
    <p:sldId id="282" r:id="rId4"/>
    <p:sldId id="283" r:id="rId5"/>
    <p:sldId id="284" r:id="rId6"/>
    <p:sldId id="285" r:id="rId7"/>
    <p:sldId id="286" r:id="rId8"/>
    <p:sldId id="278" r:id="rId9"/>
    <p:sldId id="257" r:id="rId10"/>
    <p:sldId id="275" r:id="rId11"/>
    <p:sldId id="277" r:id="rId12"/>
    <p:sldId id="280" r:id="rId13"/>
    <p:sldId id="281" r:id="rId14"/>
    <p:sldId id="267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36"/>
    <p:restoredTop sz="85883"/>
  </p:normalViewPr>
  <p:slideViewPr>
    <p:cSldViewPr snapToGrid="0" snapToObjects="1">
      <p:cViewPr>
        <p:scale>
          <a:sx n="75" d="100"/>
          <a:sy n="75" d="100"/>
        </p:scale>
        <p:origin x="720" y="-36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92315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7971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0197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baseline="0" dirty="0"/>
              <a:t> in the end, otherwise </a:t>
            </a:r>
            <a:r>
              <a:rPr lang="en-US" baseline="0" dirty="0" err="1"/>
              <a:t>relu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550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0" name="Image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mage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0" name="Image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1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30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1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2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41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Line"/>
          <p:cNvSpPr/>
          <p:nvPr/>
        </p:nvSpPr>
        <p:spPr>
          <a:xfrm flipV="1">
            <a:off x="406400" y="1482163"/>
            <a:ext cx="12192000" cy="262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406400" y="536125"/>
            <a:ext cx="12192000" cy="7239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1909628"/>
            <a:ext cx="12192000" cy="694227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Al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406400" y="536125"/>
            <a:ext cx="12192000" cy="7239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n Intuitive Robot Interface…"/>
          <p:cNvSpPr txBox="1">
            <a:spLocks noGrp="1"/>
          </p:cNvSpPr>
          <p:nvPr>
            <p:ph type="ctrTitle"/>
          </p:nvPr>
        </p:nvSpPr>
        <p:spPr>
          <a:xfrm>
            <a:off x="406400" y="6564086"/>
            <a:ext cx="12192000" cy="2567214"/>
          </a:xfrm>
          <a:prstGeom prst="rect">
            <a:avLst/>
          </a:prstGeom>
        </p:spPr>
        <p:txBody>
          <a:bodyPr anchor="t"/>
          <a:lstStyle/>
          <a:p>
            <a:pPr defTabSz="303783">
              <a:defRPr sz="8839"/>
            </a:pPr>
            <a:r>
              <a:rPr lang="de-AT" dirty="0" err="1"/>
              <a:t>Assignment</a:t>
            </a:r>
            <a:r>
              <a:rPr lang="de-AT" dirty="0"/>
              <a:t> 1: Page </a:t>
            </a:r>
            <a:r>
              <a:rPr lang="de-AT" dirty="0" err="1"/>
              <a:t>Detection</a:t>
            </a:r>
            <a:endParaRPr dirty="0"/>
          </a:p>
        </p:txBody>
      </p:sp>
      <p:sp>
        <p:nvSpPr>
          <p:cNvPr id="175" name="1427936…"/>
          <p:cNvSpPr txBox="1">
            <a:spLocks noGrp="1"/>
          </p:cNvSpPr>
          <p:nvPr>
            <p:ph type="subTitle" sz="quarter" idx="1"/>
          </p:nvPr>
        </p:nvSpPr>
        <p:spPr>
          <a:xfrm>
            <a:off x="1921328" y="4087586"/>
            <a:ext cx="3937000" cy="18034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66674">
              <a:spcBef>
                <a:spcPts val="2200"/>
              </a:spcBef>
              <a:defRPr sz="5238"/>
            </a:pPr>
            <a:r>
              <a:rPr sz="2800" dirty="0"/>
              <a:t>Timon Höbert</a:t>
            </a:r>
            <a:endParaRPr lang="de-AT" sz="2800" dirty="0"/>
          </a:p>
          <a:p>
            <a:pPr defTabSz="566674">
              <a:spcBef>
                <a:spcPts val="2200"/>
              </a:spcBef>
              <a:defRPr sz="5238"/>
            </a:pPr>
            <a:r>
              <a:rPr lang="en-US" sz="2800" dirty="0"/>
              <a:t>Stefan </a:t>
            </a:r>
            <a:r>
              <a:rPr lang="en-US" sz="2800" dirty="0" err="1"/>
              <a:t>Stappen</a:t>
            </a:r>
            <a:endParaRPr lang="en-US" sz="2800" dirty="0"/>
          </a:p>
          <a:p>
            <a:pPr defTabSz="566674">
              <a:spcBef>
                <a:spcPts val="2200"/>
              </a:spcBef>
              <a:defRPr sz="5238"/>
            </a:pPr>
            <a:r>
              <a:rPr lang="en-US" sz="2800" dirty="0"/>
              <a:t>Manuel </a:t>
            </a:r>
            <a:r>
              <a:rPr lang="en-US" sz="2800" dirty="0" err="1"/>
              <a:t>Mayerhofer</a:t>
            </a:r>
            <a:endParaRPr lang="en-US" sz="2800" dirty="0"/>
          </a:p>
        </p:txBody>
      </p:sp>
      <p:sp>
        <p:nvSpPr>
          <p:cNvPr id="4" name="1427936…"/>
          <p:cNvSpPr txBox="1">
            <a:spLocks/>
          </p:cNvSpPr>
          <p:nvPr/>
        </p:nvSpPr>
        <p:spPr>
          <a:xfrm>
            <a:off x="406400" y="4087586"/>
            <a:ext cx="1514928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marR="0" indent="2286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marR="0" indent="4572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marR="0" indent="6858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marR="0" indent="9144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defTabSz="566674" hangingPunct="1">
              <a:spcBef>
                <a:spcPts val="2200"/>
              </a:spcBef>
              <a:defRPr sz="5238"/>
            </a:pPr>
            <a:r>
              <a:rPr lang="is-IS" sz="2800" dirty="0"/>
              <a:t>1427936</a:t>
            </a:r>
          </a:p>
          <a:p>
            <a:pPr defTabSz="566674" hangingPunct="1">
              <a:spcBef>
                <a:spcPts val="2200"/>
              </a:spcBef>
              <a:defRPr sz="5238"/>
            </a:pPr>
            <a:r>
              <a:rPr lang="is-IS" sz="2800" dirty="0"/>
              <a:t>1329020</a:t>
            </a:r>
          </a:p>
          <a:p>
            <a:pPr defTabSz="566674" hangingPunct="1">
              <a:spcBef>
                <a:spcPts val="2200"/>
              </a:spcBef>
              <a:defRPr sz="5238"/>
            </a:pPr>
            <a:r>
              <a:rPr lang="cs-CZ" sz="2800" dirty="0"/>
              <a:t>1328948</a:t>
            </a:r>
            <a:endParaRPr lang="en-US" sz="2800" dirty="0"/>
          </a:p>
        </p:txBody>
      </p:sp>
      <p:sp>
        <p:nvSpPr>
          <p:cNvPr id="5" name="1427936…"/>
          <p:cNvSpPr txBox="1">
            <a:spLocks/>
          </p:cNvSpPr>
          <p:nvPr/>
        </p:nvSpPr>
        <p:spPr>
          <a:xfrm>
            <a:off x="8661400" y="4267200"/>
            <a:ext cx="3937000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marL="0" marR="0" indent="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marR="0" indent="2286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marR="0" indent="4572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marR="0" indent="6858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marR="0" indent="9144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algn="r" defTabSz="566674" hangingPunct="1">
              <a:spcBef>
                <a:spcPts val="2200"/>
              </a:spcBef>
              <a:defRPr sz="5238"/>
            </a:pPr>
            <a:endParaRPr lang="en-US" sz="28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RRENT STAT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03097">
              <a:spcBef>
                <a:spcPts val="1900"/>
              </a:spcBef>
              <a:defRPr sz="4830"/>
            </a:lvl1pPr>
          </a:lstStyle>
          <a:p>
            <a:r>
              <a:rPr lang="de-AT" sz="4500" dirty="0"/>
              <a:t>Segmentation</a:t>
            </a:r>
            <a:endParaRPr sz="4500" dirty="0"/>
          </a:p>
        </p:txBody>
      </p:sp>
      <p:sp>
        <p:nvSpPr>
          <p:cNvPr id="232" name="Finish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95604" indent="-395604" defTabSz="519937">
              <a:spcBef>
                <a:spcPts val="2400"/>
              </a:spcBef>
              <a:defRPr sz="3026"/>
            </a:pPr>
            <a:r>
              <a:rPr lang="en-GB" dirty="0"/>
              <a:t>Pre-processing</a:t>
            </a:r>
          </a:p>
          <a:p>
            <a:pPr marL="840104" lvl="1" indent="-395604" defTabSz="519937">
              <a:spcBef>
                <a:spcPts val="2400"/>
              </a:spcBef>
              <a:defRPr sz="3026"/>
            </a:pPr>
            <a:r>
              <a:rPr lang="en-GB" dirty="0"/>
              <a:t>Gaussian blur</a:t>
            </a:r>
          </a:p>
          <a:p>
            <a:pPr marL="840104" lvl="1" indent="-395604" defTabSz="519937">
              <a:spcBef>
                <a:spcPts val="2400"/>
              </a:spcBef>
              <a:defRPr sz="3026"/>
            </a:pPr>
            <a:r>
              <a:rPr lang="en-GB" dirty="0"/>
              <a:t>Otsu-threshold</a:t>
            </a:r>
          </a:p>
          <a:p>
            <a:pPr marL="840104" lvl="1" indent="-395604" defTabSz="519937">
              <a:spcBef>
                <a:spcPts val="2400"/>
              </a:spcBef>
              <a:defRPr sz="3026"/>
            </a:pPr>
            <a:r>
              <a:rPr lang="en-GB" dirty="0"/>
              <a:t>dilate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rPr lang="en-GB" dirty="0"/>
              <a:t>Projection profiles</a:t>
            </a:r>
          </a:p>
          <a:p>
            <a:pPr marL="840104" lvl="1" indent="-395604" defTabSz="519937">
              <a:spcBef>
                <a:spcPts val="2400"/>
              </a:spcBef>
              <a:defRPr sz="3026"/>
            </a:pPr>
            <a:r>
              <a:rPr lang="en-GB" dirty="0"/>
              <a:t>Horizontal: Lines</a:t>
            </a:r>
          </a:p>
          <a:p>
            <a:pPr marL="840104" lvl="1" indent="-395604" defTabSz="519937">
              <a:spcBef>
                <a:spcPts val="2400"/>
              </a:spcBef>
              <a:defRPr sz="3026"/>
            </a:pPr>
            <a:r>
              <a:rPr lang="en-GB" dirty="0"/>
              <a:t>Vertical: Words/Characters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rPr lang="en-GB" dirty="0"/>
              <a:t>Merged/</a:t>
            </a:r>
            <a:r>
              <a:rPr lang="en-GB" dirty="0" err="1"/>
              <a:t>Splitted</a:t>
            </a:r>
            <a:r>
              <a:rPr lang="en-GB" dirty="0"/>
              <a:t> Characters</a:t>
            </a:r>
          </a:p>
          <a:p>
            <a:pPr marL="840104" lvl="1" indent="-395604" defTabSz="519937">
              <a:spcBef>
                <a:spcPts val="2400"/>
              </a:spcBef>
              <a:defRPr sz="3026"/>
            </a:pPr>
            <a:endParaRPr lang="en-GB" dirty="0"/>
          </a:p>
          <a:p>
            <a:pPr marL="395604" indent="-395604" defTabSz="519937">
              <a:spcBef>
                <a:spcPts val="2400"/>
              </a:spcBef>
              <a:defRPr sz="3026"/>
            </a:pPr>
            <a:endParaRPr lang="en-GB" dirty="0"/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739184-BCB1-49DF-8292-C0F9F7ADD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081" y="1538602"/>
            <a:ext cx="3215696" cy="24322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385401E-8EB9-4906-897D-46F88BF1F8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060" y="1760346"/>
            <a:ext cx="5867021" cy="12934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0249F25-0116-4B8B-85BA-8A9CE45CA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570" y="3970856"/>
            <a:ext cx="3184230" cy="24322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1FFA1E3-2A3F-46E2-8DC3-316582CA0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481" y="4505325"/>
            <a:ext cx="4038600" cy="74295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6819DAD-8759-4B5F-9BE8-011C01955A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570" y="6403110"/>
            <a:ext cx="3031319" cy="228194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FEB4A2B-27E2-4F14-A20E-3EE87ECFB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21" y="6403110"/>
            <a:ext cx="2802660" cy="109669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6BB6E5C-D8D9-46B8-AE8F-5B20C2A2D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829" y="8089920"/>
            <a:ext cx="308897" cy="145884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087D760-FDE1-4AC7-8EAC-3DA0275F8D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919" y="8143010"/>
            <a:ext cx="341577" cy="13973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68500F2-8160-4E68-B37E-D3F0626523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693" y="8134615"/>
            <a:ext cx="922270" cy="141414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E095EA35-28DF-47A7-9E88-554138BBA2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3" y="8089920"/>
            <a:ext cx="1251177" cy="1411582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06C71C5-2767-4F24-B430-FB7F02C408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363" y="8104146"/>
            <a:ext cx="2278300" cy="139735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2F61154-B79D-4C0D-ABC9-0C7853BBF1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920" y="8143010"/>
            <a:ext cx="1630192" cy="135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962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RRENT STAT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03097">
              <a:spcBef>
                <a:spcPts val="1900"/>
              </a:spcBef>
              <a:defRPr sz="4830"/>
            </a:lvl1pPr>
          </a:lstStyle>
          <a:p>
            <a:r>
              <a:rPr lang="de-AT" sz="4400" dirty="0" err="1"/>
              <a:t>Convolutional</a:t>
            </a:r>
            <a:r>
              <a:rPr lang="de-AT" sz="4400" dirty="0"/>
              <a:t> </a:t>
            </a:r>
            <a:r>
              <a:rPr lang="de-AT" sz="4400" dirty="0" err="1"/>
              <a:t>Neural</a:t>
            </a:r>
            <a:r>
              <a:rPr lang="de-AT" sz="4400" dirty="0"/>
              <a:t> Network (CNN)</a:t>
            </a:r>
            <a:endParaRPr sz="4400" dirty="0"/>
          </a:p>
        </p:txBody>
      </p:sp>
      <p:sp>
        <p:nvSpPr>
          <p:cNvPr id="232" name="Finished…"/>
          <p:cNvSpPr txBox="1">
            <a:spLocks noGrp="1"/>
          </p:cNvSpPr>
          <p:nvPr>
            <p:ph type="body" idx="1"/>
          </p:nvPr>
        </p:nvSpPr>
        <p:spPr>
          <a:xfrm>
            <a:off x="406400" y="1909627"/>
            <a:ext cx="12192000" cy="512688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95604" indent="-395604" defTabSz="519937">
              <a:spcBef>
                <a:spcPts val="2400"/>
              </a:spcBef>
              <a:defRPr sz="3026"/>
            </a:pPr>
            <a:r>
              <a:rPr lang="en-US" dirty="0" err="1"/>
              <a:t>Tensorflow</a:t>
            </a:r>
            <a:r>
              <a:rPr lang="en-US" dirty="0"/>
              <a:t> &amp; </a:t>
            </a:r>
            <a:r>
              <a:rPr lang="en-US" dirty="0" err="1"/>
              <a:t>Keras</a:t>
            </a:r>
            <a:endParaRPr lang="en-US" dirty="0"/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rPr lang="en-US" dirty="0"/>
              <a:t>Generation of random Letters in random fonts for training</a:t>
            </a:r>
          </a:p>
          <a:p>
            <a:pPr marL="840104" lvl="1" indent="-395604" defTabSz="519937">
              <a:spcBef>
                <a:spcPts val="2400"/>
              </a:spcBef>
              <a:defRPr sz="3026"/>
            </a:pPr>
            <a:r>
              <a:rPr lang="en-US" dirty="0"/>
              <a:t>Currently 16384 for training, 4069 for evaluation (100%)</a:t>
            </a:r>
          </a:p>
          <a:p>
            <a:pPr marL="840104" lvl="1" indent="-395604" defTabSz="519937">
              <a:spcBef>
                <a:spcPts val="2400"/>
              </a:spcBef>
              <a:defRPr sz="3026"/>
            </a:pPr>
            <a:r>
              <a:rPr lang="en-US" dirty="0"/>
              <a:t>cropping to content</a:t>
            </a:r>
          </a:p>
          <a:p>
            <a:pPr marL="840104" lvl="1" indent="-395604" defTabSz="519937">
              <a:spcBef>
                <a:spcPts val="2400"/>
              </a:spcBef>
              <a:defRPr sz="3026"/>
            </a:pPr>
            <a:r>
              <a:rPr lang="en-US" dirty="0"/>
              <a:t>scaling (28x28 pixels)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rPr lang="en-US" dirty="0"/>
              <a:t>Generation of ground truth file (.</a:t>
            </a:r>
            <a:r>
              <a:rPr lang="en-US" dirty="0" err="1"/>
              <a:t>tsv</a:t>
            </a:r>
            <a:r>
              <a:rPr lang="en-US" dirty="0"/>
              <a:t>)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rPr lang="en-US" dirty="0"/>
              <a:t>Generation of model.h5 with architecture and weights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endParaRPr lang="en-US" dirty="0"/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95" y="7407541"/>
            <a:ext cx="1917694" cy="19176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589" y="7407541"/>
            <a:ext cx="1917694" cy="19176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3" y="7409858"/>
            <a:ext cx="1917694" cy="1917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733" y="7407541"/>
            <a:ext cx="1917694" cy="19176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127" y="7408843"/>
            <a:ext cx="1916392" cy="191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7258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RRENT STAT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03097">
              <a:spcBef>
                <a:spcPts val="1900"/>
              </a:spcBef>
              <a:defRPr sz="4830"/>
            </a:lvl1pPr>
          </a:lstStyle>
          <a:p>
            <a:r>
              <a:rPr lang="de-AT" sz="4500" dirty="0"/>
              <a:t>CNN </a:t>
            </a:r>
            <a:r>
              <a:rPr lang="de-AT" sz="4500" dirty="0" err="1"/>
              <a:t>Architecture</a:t>
            </a:r>
            <a:endParaRPr sz="4500" dirty="0"/>
          </a:p>
        </p:txBody>
      </p:sp>
      <p:sp>
        <p:nvSpPr>
          <p:cNvPr id="232" name="Finished…"/>
          <p:cNvSpPr txBox="1">
            <a:spLocks noGrp="1"/>
          </p:cNvSpPr>
          <p:nvPr>
            <p:ph type="body" idx="1"/>
          </p:nvPr>
        </p:nvSpPr>
        <p:spPr>
          <a:xfrm>
            <a:off x="406400" y="1552353"/>
            <a:ext cx="12192000" cy="797441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519937">
              <a:spcBef>
                <a:spcPts val="2400"/>
              </a:spcBef>
              <a:buNone/>
              <a:defRPr sz="3026"/>
            </a:pP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Layer (type)                 Output Shape        </a:t>
            </a:r>
            <a:r>
              <a:rPr lang="en-US" sz="2400" b="1" dirty="0" err="1">
                <a:latin typeface="Courier New" charset="0"/>
                <a:ea typeface="Courier New" charset="0"/>
                <a:cs typeface="Courier New" charset="0"/>
              </a:rPr>
              <a:t>Param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 #   =================================================================</a:t>
            </a:r>
            <a:br>
              <a:rPr lang="en-US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2D-Convolution               (26, 26, 32)        320       _________________________________________________________________</a:t>
            </a:r>
            <a:br>
              <a:rPr lang="en-US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2D-Convolution               (24, 24, 64)        18496     _________________________________________________________________</a:t>
            </a:r>
            <a:br>
              <a:rPr lang="en-US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MaxPooling-2D                (12, 12, 64)        0         _________________________________________________________________</a:t>
            </a:r>
            <a:br>
              <a:rPr lang="en-US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Dropout                      (12, 12, 64)        0         _________________________________________________________________</a:t>
            </a:r>
            <a:br>
              <a:rPr lang="en-US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Flatten                      (9216)              0         _________________________________________________________________</a:t>
            </a:r>
            <a:br>
              <a:rPr lang="en-US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Dense                        (128)               1179776   _________________________________________________________________</a:t>
            </a:r>
            <a:br>
              <a:rPr lang="en-US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Dropout                      (128)               0         _________________________________________________________________</a:t>
            </a:r>
            <a:br>
              <a:rPr lang="en-US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Dense                        (64)                8256      =================================================================</a:t>
            </a:r>
            <a:br>
              <a:rPr lang="en-US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Total </a:t>
            </a:r>
            <a:r>
              <a:rPr lang="en-US" sz="2400" b="1" dirty="0" err="1">
                <a:latin typeface="Courier New" charset="0"/>
                <a:ea typeface="Courier New" charset="0"/>
                <a:cs typeface="Courier New" charset="0"/>
              </a:rPr>
              <a:t>params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: 1,206,848</a:t>
            </a:r>
            <a:br>
              <a:rPr lang="en-US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Trainable </a:t>
            </a:r>
            <a:r>
              <a:rPr lang="en-US" sz="2400" b="1" dirty="0" err="1">
                <a:latin typeface="Courier New" charset="0"/>
                <a:ea typeface="Courier New" charset="0"/>
                <a:cs typeface="Courier New" charset="0"/>
              </a:rPr>
              <a:t>params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: 1,206,848</a:t>
            </a:r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03035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RRENT STAT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03097">
              <a:spcBef>
                <a:spcPts val="1900"/>
              </a:spcBef>
              <a:defRPr sz="4830"/>
            </a:lvl1pPr>
          </a:lstStyle>
          <a:p>
            <a:r>
              <a:rPr lang="de-AT" sz="4500" dirty="0" err="1"/>
              <a:t>Results</a:t>
            </a:r>
            <a:r>
              <a:rPr lang="de-AT" sz="4500" dirty="0"/>
              <a:t> &amp; </a:t>
            </a:r>
            <a:r>
              <a:rPr lang="de-AT" sz="4500" dirty="0" err="1"/>
              <a:t>Discussion</a:t>
            </a:r>
            <a:endParaRPr sz="4500" dirty="0"/>
          </a:p>
        </p:txBody>
      </p:sp>
      <p:sp>
        <p:nvSpPr>
          <p:cNvPr id="232" name="Finished…"/>
          <p:cNvSpPr txBox="1">
            <a:spLocks noGrp="1"/>
          </p:cNvSpPr>
          <p:nvPr>
            <p:ph type="body" idx="1"/>
          </p:nvPr>
        </p:nvSpPr>
        <p:spPr>
          <a:xfrm>
            <a:off x="8399720" y="2105248"/>
            <a:ext cx="4193799" cy="576284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r" defTabSz="519937">
              <a:spcBef>
                <a:spcPts val="2400"/>
              </a:spcBef>
              <a:buNone/>
              <a:defRPr sz="3026"/>
            </a:pP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a01-011: 61/382=0.16</a:t>
            </a:r>
            <a:br>
              <a:rPr lang="de-AT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a06-051: 65/342=0.19</a:t>
            </a:r>
            <a:br>
              <a:rPr lang="de-AT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a05-025: 74/412=0.18</a:t>
            </a:r>
            <a:br>
              <a:rPr lang="de-AT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a01-007x: 74/371=0.2</a:t>
            </a:r>
            <a:r>
              <a:rPr lang="de-AT" sz="2400" b="1" dirty="0">
                <a:latin typeface="Courier New" charset="0"/>
                <a:ea typeface="Courier New" charset="0"/>
                <a:cs typeface="Courier New" charset="0"/>
              </a:rPr>
              <a:t>0</a:t>
            </a:r>
            <a:br>
              <a:rPr lang="de-AT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a02-098: 49/421=0.12</a:t>
            </a:r>
            <a:br>
              <a:rPr lang="de-AT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a02-067: 71/354=0.2</a:t>
            </a:r>
            <a:r>
              <a:rPr lang="de-AT" sz="2400" b="1" dirty="0">
                <a:latin typeface="Courier New" charset="0"/>
                <a:ea typeface="Courier New" charset="0"/>
                <a:cs typeface="Courier New" charset="0"/>
              </a:rPr>
              <a:t>0</a:t>
            </a:r>
            <a:br>
              <a:rPr lang="de-AT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a03-089: 51/117=0.44</a:t>
            </a:r>
            <a:br>
              <a:rPr lang="de-AT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a01-049u:108/481=0.22</a:t>
            </a:r>
            <a:br>
              <a:rPr lang="de-AT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a06-090: 63/358=0.18</a:t>
            </a:r>
            <a:br>
              <a:rPr lang="de-AT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a01-007: 70/371=0.19</a:t>
            </a:r>
            <a:br>
              <a:rPr lang="de-AT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a02-106: 84/621=0.14</a:t>
            </a:r>
            <a:br>
              <a:rPr lang="de-AT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a03-063: 69/541=0.13</a:t>
            </a:r>
            <a:br>
              <a:rPr lang="de-AT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a02-072: 84/396=0.21</a:t>
            </a:r>
            <a:br>
              <a:rPr lang="de-AT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a04-023: 55/426=0.13</a:t>
            </a:r>
            <a:br>
              <a:rPr lang="de-AT" sz="24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Average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 0.1</a:t>
            </a:r>
            <a:r>
              <a:rPr lang="de-AT" sz="2400" b="1" dirty="0">
                <a:latin typeface="Courier New" charset="0"/>
                <a:ea typeface="Courier New" charset="0"/>
                <a:cs typeface="Courier New" charset="0"/>
              </a:rPr>
              <a:t>1</a:t>
            </a:r>
            <a:endParaRPr lang="en-US" sz="2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5" name="Finished…"/>
          <p:cNvSpPr txBox="1">
            <a:spLocks/>
          </p:cNvSpPr>
          <p:nvPr/>
        </p:nvSpPr>
        <p:spPr>
          <a:xfrm>
            <a:off x="406400" y="1909628"/>
            <a:ext cx="6696149" cy="627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44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333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marL="395604" indent="-395604" defTabSz="519937" hangingPunct="1">
              <a:spcBef>
                <a:spcPts val="2400"/>
              </a:spcBef>
              <a:defRPr sz="3026"/>
            </a:pPr>
            <a:r>
              <a:rPr lang="en-US" sz="3026" dirty="0" err="1"/>
              <a:t>Levenshtein</a:t>
            </a:r>
            <a:r>
              <a:rPr lang="en-US" sz="3026" dirty="0"/>
              <a:t> edit distance</a:t>
            </a:r>
          </a:p>
          <a:p>
            <a:pPr marL="840104" lvl="1" indent="-395604" defTabSz="519937" hangingPunct="1">
              <a:spcBef>
                <a:spcPts val="2400"/>
              </a:spcBef>
              <a:defRPr sz="3026"/>
            </a:pPr>
            <a:r>
              <a:rPr lang="en-US" sz="3026" dirty="0"/>
              <a:t>divided by text-length</a:t>
            </a:r>
          </a:p>
          <a:p>
            <a:pPr marL="395604" indent="-395604" defTabSz="519937" hangingPunct="1">
              <a:spcBef>
                <a:spcPts val="2400"/>
              </a:spcBef>
              <a:defRPr sz="3026"/>
            </a:pPr>
            <a:r>
              <a:rPr lang="en-US" sz="3026" dirty="0"/>
              <a:t>Average</a:t>
            </a:r>
          </a:p>
          <a:p>
            <a:pPr marL="395604" indent="-395604" defTabSz="519937" hangingPunct="1">
              <a:spcBef>
                <a:spcPts val="2400"/>
              </a:spcBef>
              <a:defRPr sz="3026"/>
            </a:pPr>
            <a:r>
              <a:rPr lang="en-US" sz="3026" dirty="0"/>
              <a:t>Problem 1: segmentation (’</a:t>
            </a:r>
            <a:r>
              <a:rPr lang="en-US" sz="3026" dirty="0" err="1"/>
              <a:t>fe</a:t>
            </a:r>
            <a:r>
              <a:rPr lang="en-US" sz="3026" dirty="0"/>
              <a:t>’)</a:t>
            </a:r>
          </a:p>
          <a:p>
            <a:pPr marL="395604" indent="-395604" defTabSz="519937" hangingPunct="1">
              <a:spcBef>
                <a:spcPts val="2400"/>
              </a:spcBef>
              <a:defRPr sz="3026"/>
            </a:pPr>
            <a:r>
              <a:rPr lang="en-US" sz="3026" dirty="0"/>
              <a:t>Problem 2: punctuation marks</a:t>
            </a:r>
          </a:p>
          <a:p>
            <a:pPr marL="840104" lvl="1" indent="-395604" defTabSz="519937" hangingPunct="1">
              <a:spcBef>
                <a:spcPts val="2400"/>
              </a:spcBef>
              <a:defRPr sz="3026"/>
            </a:pPr>
            <a:r>
              <a:rPr lang="en-US" sz="3026" dirty="0"/>
              <a:t>avoid scaling (’o’ vs. ‘.’)</a:t>
            </a:r>
          </a:p>
          <a:p>
            <a:pPr marL="840104" lvl="1" indent="-395604" defTabSz="519937" hangingPunct="1">
              <a:spcBef>
                <a:spcPts val="2400"/>
              </a:spcBef>
              <a:defRPr sz="3026"/>
            </a:pPr>
            <a:r>
              <a:rPr lang="en-US" sz="3026" dirty="0"/>
              <a:t>generate and train more</a:t>
            </a:r>
          </a:p>
          <a:p>
            <a:pPr marL="395604" indent="-395604" defTabSz="519937" hangingPunct="1">
              <a:spcBef>
                <a:spcPts val="2400"/>
              </a:spcBef>
              <a:defRPr sz="3026"/>
            </a:pPr>
            <a:r>
              <a:rPr lang="en-US" sz="3026" dirty="0"/>
              <a:t>Future work: more fonts </a:t>
            </a:r>
          </a:p>
        </p:txBody>
      </p:sp>
    </p:spTree>
    <p:extLst>
      <p:ext uri="{BB962C8B-B14F-4D97-AF65-F5344CB8AC3E}">
        <p14:creationId xmlns:p14="http://schemas.microsoft.com/office/powerpoint/2010/main" val="153375969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hank you for your atten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9600" dirty="0"/>
              <a:t>Thank you for your attention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4830"/>
            </a:lvl1pPr>
          </a:lstStyle>
          <a:p>
            <a:r>
              <a:rPr lang="de-AT" sz="4500" dirty="0"/>
              <a:t>Motivation</a:t>
            </a:r>
            <a:endParaRPr dirty="0"/>
          </a:p>
        </p:txBody>
      </p:sp>
      <p:sp>
        <p:nvSpPr>
          <p:cNvPr id="180" name="Current industrial robot systems are inflexib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AT" dirty="0"/>
              <a:t>Separation </a:t>
            </a:r>
            <a:r>
              <a:rPr lang="de-AT" dirty="0" err="1"/>
              <a:t>background</a:t>
            </a:r>
            <a:r>
              <a:rPr lang="de-AT" dirty="0"/>
              <a:t> / </a:t>
            </a:r>
            <a:r>
              <a:rPr lang="de-AT" dirty="0" err="1"/>
              <a:t>document</a:t>
            </a:r>
            <a:endParaRPr lang="de-AT" dirty="0"/>
          </a:p>
          <a:p>
            <a:r>
              <a:rPr lang="de-AT" dirty="0"/>
              <a:t>Goal: </a:t>
            </a:r>
            <a:r>
              <a:rPr lang="de-AT" dirty="0" err="1"/>
              <a:t>Quadrilateral</a:t>
            </a:r>
            <a:r>
              <a:rPr lang="de-AT" dirty="0"/>
              <a:t> </a:t>
            </a:r>
            <a:r>
              <a:rPr lang="de-AT" dirty="0" err="1"/>
              <a:t>coordinates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document</a:t>
            </a:r>
            <a:endParaRPr lang="de-AT" dirty="0"/>
          </a:p>
          <a:p>
            <a:endParaRPr dirty="0"/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291" y="3732028"/>
            <a:ext cx="6253505" cy="5540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87090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6000" dirty="0"/>
              <a:t>LSD Line Segment Detector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Extract lines with LSD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1" t="7401" r="33230" b="15176"/>
          <a:stretch/>
        </p:blipFill>
        <p:spPr bwMode="auto">
          <a:xfrm>
            <a:off x="4231757" y="2793003"/>
            <a:ext cx="6879266" cy="6350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108797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 selection &amp; grouping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Group: Horizontal / Vertical lines</a:t>
            </a:r>
          </a:p>
          <a:p>
            <a:r>
              <a:rPr lang="en-GB" dirty="0"/>
              <a:t>Merge lines</a:t>
            </a:r>
          </a:p>
          <a:p>
            <a:r>
              <a:rPr lang="en-GB" dirty="0"/>
              <a:t>Minimal length</a:t>
            </a:r>
          </a:p>
          <a:p>
            <a:r>
              <a:rPr lang="en-GB" dirty="0"/>
              <a:t>Remove border lines</a:t>
            </a:r>
          </a:p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2" t="10062" r="35310" b="14317"/>
          <a:stretch/>
        </p:blipFill>
        <p:spPr bwMode="auto">
          <a:xfrm>
            <a:off x="5794744" y="3334390"/>
            <a:ext cx="6230680" cy="561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318593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Bounding Box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Input: 2 Vertical 2 Horizontal</a:t>
            </a:r>
          </a:p>
          <a:p>
            <a:pPr lvl="1"/>
            <a:r>
              <a:rPr lang="en-GB" dirty="0"/>
              <a:t>3 lines share a point</a:t>
            </a:r>
          </a:p>
          <a:p>
            <a:pPr lvl="1"/>
            <a:r>
              <a:rPr lang="en-GB" dirty="0"/>
              <a:t>Lines into each other</a:t>
            </a:r>
          </a:p>
          <a:p>
            <a:r>
              <a:rPr lang="en-GB" dirty="0"/>
              <a:t>Bounding Box Properties</a:t>
            </a:r>
          </a:p>
          <a:p>
            <a:pPr lvl="1"/>
            <a:r>
              <a:rPr lang="en-GB" dirty="0"/>
              <a:t>Area</a:t>
            </a:r>
          </a:p>
          <a:p>
            <a:pPr lvl="1"/>
            <a:r>
              <a:rPr lang="en-GB" dirty="0"/>
              <a:t>Length h/v lines</a:t>
            </a:r>
          </a:p>
          <a:p>
            <a:pPr lvl="1"/>
            <a:r>
              <a:rPr lang="en-GB" dirty="0"/>
              <a:t>Aspect ratio</a:t>
            </a:r>
          </a:p>
          <a:p>
            <a:pPr lvl="1"/>
            <a:r>
              <a:rPr lang="en-GB" dirty="0"/>
              <a:t>Inner angles</a:t>
            </a:r>
          </a:p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1" t="10063" r="36110" b="13888"/>
          <a:stretch/>
        </p:blipFill>
        <p:spPr bwMode="auto">
          <a:xfrm>
            <a:off x="6358270" y="3387554"/>
            <a:ext cx="5986130" cy="565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08500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Results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3" b="3907"/>
          <a:stretch/>
        </p:blipFill>
        <p:spPr bwMode="auto">
          <a:xfrm>
            <a:off x="406400" y="1531088"/>
            <a:ext cx="8546214" cy="801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75550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Dataset 4 &amp; 5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/>
          <a:stretch/>
        </p:blipFill>
        <p:spPr bwMode="auto">
          <a:xfrm>
            <a:off x="520995" y="5251900"/>
            <a:ext cx="552545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80" y="5251900"/>
            <a:ext cx="547271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3" t="5825" r="18115" b="11026"/>
          <a:stretch/>
        </p:blipFill>
        <p:spPr bwMode="auto">
          <a:xfrm>
            <a:off x="6714580" y="1524309"/>
            <a:ext cx="5454502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856428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n Intuitive Robot Interface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/>
          <a:p>
            <a:pPr defTabSz="303783">
              <a:defRPr sz="8839"/>
            </a:pPr>
            <a:r>
              <a:rPr lang="de-AT" dirty="0" err="1"/>
              <a:t>Assignment</a:t>
            </a:r>
            <a:r>
              <a:rPr lang="de-AT" dirty="0"/>
              <a:t> 2: Optical </a:t>
            </a:r>
            <a:r>
              <a:rPr lang="de-AT" dirty="0" err="1"/>
              <a:t>Character</a:t>
            </a:r>
            <a:r>
              <a:rPr lang="de-AT" dirty="0"/>
              <a:t> Recognition (OCR)</a:t>
            </a:r>
            <a:endParaRPr dirty="0"/>
          </a:p>
        </p:txBody>
      </p:sp>
      <p:sp>
        <p:nvSpPr>
          <p:cNvPr id="175" name="1427936…"/>
          <p:cNvSpPr txBox="1">
            <a:spLocks noGrp="1"/>
          </p:cNvSpPr>
          <p:nvPr>
            <p:ph type="subTitle" sz="quarter" idx="1"/>
          </p:nvPr>
        </p:nvSpPr>
        <p:spPr>
          <a:xfrm>
            <a:off x="1921328" y="4087586"/>
            <a:ext cx="3937000" cy="18034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66674">
              <a:spcBef>
                <a:spcPts val="2200"/>
              </a:spcBef>
              <a:defRPr sz="5238"/>
            </a:pPr>
            <a:r>
              <a:rPr sz="2800" dirty="0"/>
              <a:t>Timon Höbert</a:t>
            </a:r>
            <a:endParaRPr lang="de-AT" sz="2800" dirty="0"/>
          </a:p>
          <a:p>
            <a:pPr defTabSz="566674">
              <a:spcBef>
                <a:spcPts val="2200"/>
              </a:spcBef>
              <a:defRPr sz="5238"/>
            </a:pPr>
            <a:r>
              <a:rPr lang="en-US" sz="2800" dirty="0"/>
              <a:t>Stefan </a:t>
            </a:r>
            <a:r>
              <a:rPr lang="en-US" sz="2800" dirty="0" err="1"/>
              <a:t>Stappen</a:t>
            </a:r>
            <a:endParaRPr lang="en-US" sz="2800" dirty="0"/>
          </a:p>
          <a:p>
            <a:pPr defTabSz="566674">
              <a:spcBef>
                <a:spcPts val="2200"/>
              </a:spcBef>
              <a:defRPr sz="5238"/>
            </a:pPr>
            <a:r>
              <a:rPr lang="en-US" sz="2800" dirty="0"/>
              <a:t>Manuel </a:t>
            </a:r>
            <a:r>
              <a:rPr lang="en-US" sz="2800" dirty="0" err="1"/>
              <a:t>Mayerhofer</a:t>
            </a:r>
            <a:endParaRPr lang="en-US" sz="2800" dirty="0"/>
          </a:p>
        </p:txBody>
      </p:sp>
      <p:sp>
        <p:nvSpPr>
          <p:cNvPr id="4" name="1427936…"/>
          <p:cNvSpPr txBox="1">
            <a:spLocks/>
          </p:cNvSpPr>
          <p:nvPr/>
        </p:nvSpPr>
        <p:spPr>
          <a:xfrm>
            <a:off x="406400" y="4087586"/>
            <a:ext cx="1514928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marR="0" indent="2286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marR="0" indent="4572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marR="0" indent="6858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marR="0" indent="9144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defTabSz="566674" hangingPunct="1">
              <a:spcBef>
                <a:spcPts val="2200"/>
              </a:spcBef>
              <a:defRPr sz="5238"/>
            </a:pPr>
            <a:r>
              <a:rPr lang="is-IS" sz="2800" dirty="0"/>
              <a:t>1427936</a:t>
            </a:r>
          </a:p>
          <a:p>
            <a:pPr defTabSz="566674" hangingPunct="1">
              <a:spcBef>
                <a:spcPts val="2200"/>
              </a:spcBef>
              <a:defRPr sz="5238"/>
            </a:pPr>
            <a:r>
              <a:rPr lang="is-IS" sz="2800" dirty="0"/>
              <a:t>1329020</a:t>
            </a:r>
          </a:p>
          <a:p>
            <a:pPr defTabSz="566674" hangingPunct="1">
              <a:spcBef>
                <a:spcPts val="2200"/>
              </a:spcBef>
              <a:defRPr sz="5238"/>
            </a:pPr>
            <a:r>
              <a:rPr lang="cs-CZ" sz="2800" dirty="0"/>
              <a:t>1328948</a:t>
            </a:r>
            <a:endParaRPr lang="en-US" sz="2800" dirty="0"/>
          </a:p>
        </p:txBody>
      </p:sp>
      <p:sp>
        <p:nvSpPr>
          <p:cNvPr id="5" name="1427936…"/>
          <p:cNvSpPr txBox="1">
            <a:spLocks/>
          </p:cNvSpPr>
          <p:nvPr/>
        </p:nvSpPr>
        <p:spPr>
          <a:xfrm>
            <a:off x="8661400" y="4267200"/>
            <a:ext cx="3937000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marL="0" marR="0" indent="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marR="0" indent="2286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marR="0" indent="4572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marR="0" indent="6858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marR="0" indent="914400" algn="l" defTabSz="584200" latinLnBrk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5pPr>
            <a:lvl6pPr marL="2667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111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5560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000500" marR="0" indent="-444500" algn="l" defTabSz="584200" latinLnBrk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34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algn="r" defTabSz="566674" hangingPunct="1">
              <a:spcBef>
                <a:spcPts val="2200"/>
              </a:spcBef>
              <a:defRPr sz="5238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95470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4830"/>
            </a:lvl1pPr>
          </a:lstStyle>
          <a:p>
            <a:r>
              <a:rPr lang="de-AT" sz="4500" dirty="0"/>
              <a:t>Motivation</a:t>
            </a:r>
            <a:endParaRPr dirty="0"/>
          </a:p>
        </p:txBody>
      </p:sp>
      <p:sp>
        <p:nvSpPr>
          <p:cNvPr id="180" name="Current industrial robot systems are inflexib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Many printed documents</a:t>
            </a:r>
          </a:p>
          <a:p>
            <a:r>
              <a:rPr lang="en-GB" dirty="0"/>
              <a:t>Smartphones with cameras</a:t>
            </a:r>
          </a:p>
          <a:p>
            <a:endParaRPr lang="en-GB" dirty="0"/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453AC0-F7E6-4A6A-9334-F8A74C2C3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9994"/>
            <a:ext cx="13004800" cy="28747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</Words>
  <Application>Microsoft Office PowerPoint</Application>
  <PresentationFormat>Benutzerdefiniert</PresentationFormat>
  <Paragraphs>76</Paragraphs>
  <Slides>14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Avenir Next</vt:lpstr>
      <vt:lpstr>Avenir Next Medium</vt:lpstr>
      <vt:lpstr>Courier New</vt:lpstr>
      <vt:lpstr>DIN Alternate</vt:lpstr>
      <vt:lpstr>DIN Condensed</vt:lpstr>
      <vt:lpstr>Helvetica</vt:lpstr>
      <vt:lpstr>Helvetica Neue</vt:lpstr>
      <vt:lpstr>New_Template7</vt:lpstr>
      <vt:lpstr>Assignment 1: Page Detection</vt:lpstr>
      <vt:lpstr>Motivation</vt:lpstr>
      <vt:lpstr>LSD Line Segment Detector</vt:lpstr>
      <vt:lpstr>Line selection &amp; grouping</vt:lpstr>
      <vt:lpstr>Bounding Box</vt:lpstr>
      <vt:lpstr>Results</vt:lpstr>
      <vt:lpstr>Problems</vt:lpstr>
      <vt:lpstr>Assignment 2: Optical Character Recognition (OCR)</vt:lpstr>
      <vt:lpstr>Motivation</vt:lpstr>
      <vt:lpstr>Segmentation</vt:lpstr>
      <vt:lpstr>Convolutional Neural Network (CNN)</vt:lpstr>
      <vt:lpstr>CNN Architecture</vt:lpstr>
      <vt:lpstr>Results &amp; Discussion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Intuitive Robot Interface via Offline Sketch Recognition</dc:title>
  <cp:lastModifiedBy>trlmis</cp:lastModifiedBy>
  <cp:revision>63</cp:revision>
  <dcterms:modified xsi:type="dcterms:W3CDTF">2018-06-28T06:12:28Z</dcterms:modified>
</cp:coreProperties>
</file>